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1" r:id="rId2"/>
  </p:sldMasterIdLst>
  <p:notesMasterIdLst>
    <p:notesMasterId r:id="rId15"/>
  </p:notesMasterIdLst>
  <p:handoutMasterIdLst>
    <p:handoutMasterId r:id="rId16"/>
  </p:handoutMasterIdLst>
  <p:sldIdLst>
    <p:sldId id="256" r:id="rId3"/>
    <p:sldId id="314" r:id="rId4"/>
    <p:sldId id="262" r:id="rId5"/>
    <p:sldId id="309" r:id="rId6"/>
    <p:sldId id="304" r:id="rId7"/>
    <p:sldId id="313" r:id="rId8"/>
    <p:sldId id="312" r:id="rId9"/>
    <p:sldId id="310" r:id="rId10"/>
    <p:sldId id="307" r:id="rId11"/>
    <p:sldId id="311" r:id="rId12"/>
    <p:sldId id="315" r:id="rId13"/>
    <p:sldId id="257" r:id="rId14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6734"/>
    <a:srgbClr val="EC821C"/>
    <a:srgbClr val="156635"/>
    <a:srgbClr val="156834"/>
    <a:srgbClr val="1C1C1C"/>
    <a:srgbClr val="292929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86511" autoAdjust="0"/>
  </p:normalViewPr>
  <p:slideViewPr>
    <p:cSldViewPr>
      <p:cViewPr varScale="1">
        <p:scale>
          <a:sx n="85" d="100"/>
          <a:sy n="85" d="100"/>
        </p:scale>
        <p:origin x="-116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6" Type="http://schemas.openxmlformats.org/officeDocument/2006/relationships/handoutMaster" Target="handoutMasters/handout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A0E940F-9D54-4540-9F07-B21AA666B98D}" type="datetimeFigureOut">
              <a:rPr lang="en-US"/>
              <a:pPr>
                <a:defRPr/>
              </a:pPr>
              <a:t>13/07/15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1DBEE5A-D024-4EB1-8E5E-4306FF5922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29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648B13E-6120-4FD8-B24A-803C6861A802}" type="datetimeFigureOut">
              <a:rPr lang="en-US"/>
              <a:pPr>
                <a:defRPr/>
              </a:pPr>
              <a:t>13/07/15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75F6492-8B0F-41AD-B572-E6B49AFB3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9826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A27FC7A-4538-481D-B19D-3D291EC2E51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 userDrawn="1"/>
        </p:nvGrpSpPr>
        <p:grpSpPr bwMode="auto">
          <a:xfrm>
            <a:off x="2327275" y="5988050"/>
            <a:ext cx="3943350" cy="606425"/>
            <a:chOff x="2762252" y="6096000"/>
            <a:chExt cx="3943348" cy="605913"/>
          </a:xfrm>
        </p:grpSpPr>
        <p:pic>
          <p:nvPicPr>
            <p:cNvPr id="5" name="Picture 3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7440" y="6229915"/>
              <a:ext cx="1108160" cy="338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6276539"/>
              <a:ext cx="1561392" cy="24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2252" y="6096000"/>
              <a:ext cx="511263" cy="60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371600" y="1752600"/>
            <a:ext cx="66294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130425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/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25427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132856"/>
            <a:ext cx="8147248" cy="4392488"/>
          </a:xfrm>
          <a:prstGeom prst="rect">
            <a:avLst/>
          </a:prstGeom>
        </p:spPr>
        <p:txBody>
          <a:bodyPr/>
          <a:lstStyle>
            <a:lvl1pPr>
              <a:buClr>
                <a:srgbClr val="EC821C"/>
              </a:buClr>
              <a:defRPr sz="2400"/>
            </a:lvl1pPr>
            <a:lvl2pPr marL="639763" indent="-228600">
              <a:buClr>
                <a:srgbClr val="EC821C"/>
              </a:buClr>
              <a:buFont typeface="Arial" pitchFamily="34" charset="0"/>
              <a:buChar char="•"/>
              <a:defRPr sz="2000"/>
            </a:lvl2pPr>
            <a:lvl3pPr marL="1004888" indent="-228600">
              <a:buClr>
                <a:srgbClr val="EC821C"/>
              </a:buClr>
              <a:buFont typeface="Courier New" pitchFamily="49" charset="0"/>
              <a:buChar char="o"/>
              <a:defRPr sz="1800"/>
            </a:lvl3pPr>
            <a:lvl4pPr marL="1279525" indent="-228600">
              <a:buClr>
                <a:srgbClr val="EC821C"/>
              </a:buClr>
              <a:buFont typeface="Wingdings" pitchFamily="2" charset="2"/>
              <a:buChar char="ü"/>
              <a:defRPr sz="1600"/>
            </a:lvl4pPr>
            <a:lvl5pPr marL="1554163" indent="-228600">
              <a:buClr>
                <a:srgbClr val="EC821C"/>
              </a:buClr>
              <a:buFont typeface="Wingdings" pitchFamily="2" charset="2"/>
              <a:buChar char="Ø"/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" y="1196752"/>
            <a:ext cx="8147248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4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276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876801" y="1371600"/>
            <a:ext cx="4267200" cy="54864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03902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7200" y="2438400"/>
            <a:ext cx="7543800" cy="38862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59544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8610600" y="6400800"/>
            <a:ext cx="609600" cy="396875"/>
          </a:xfrm>
          <a:prstGeom prst="bracketPair">
            <a:avLst>
              <a:gd name="adj" fmla="val 17949"/>
            </a:avLst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B2D1550-A918-4705-BEB5-A5D2DD3F15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01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0" y="1909763"/>
            <a:ext cx="9144000" cy="1138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i="1" dirty="0">
                <a:solidFill>
                  <a:srgbClr val="156734"/>
                </a:solidFill>
                <a:latin typeface="+mn-lt"/>
                <a:cs typeface="+mn-cs"/>
              </a:rPr>
              <a:t>Africa Research in Sustainable Intensification for the Next Generation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>
                <a:solidFill>
                  <a:srgbClr val="156734"/>
                </a:solidFill>
                <a:latin typeface="+mn-lt"/>
                <a:cs typeface="+mn-cs"/>
              </a:rPr>
              <a:t>africa-rising.net</a:t>
            </a:r>
            <a:endParaRPr lang="en-US" sz="4400" b="1" i="1" dirty="0">
              <a:solidFill>
                <a:srgbClr val="156734"/>
              </a:solidFill>
              <a:latin typeface="+mn-lt"/>
              <a:cs typeface="+mn-cs"/>
            </a:endParaRPr>
          </a:p>
        </p:txBody>
      </p:sp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5002213"/>
            <a:ext cx="5638800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0425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295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7803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295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775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2166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6" r:id="rId2"/>
    <p:sldLayoutId id="2147483677" r:id="rId3"/>
    <p:sldLayoutId id="2147483678" r:id="rId4"/>
    <p:sldLayoutId id="2147483681" r:id="rId5"/>
    <p:sldLayoutId id="2147483682" r:id="rId6"/>
    <p:sldLayoutId id="2147483683" r:id="rId7"/>
    <p:sldLayoutId id="2147483684" r:id="rId8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n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fontAlgn="base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1.emf"/><Relationship Id="rId5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1"/>
          <p:cNvSpPr>
            <a:spLocks noGrp="1"/>
          </p:cNvSpPr>
          <p:nvPr>
            <p:ph type="body" sz="quarter" idx="11"/>
          </p:nvPr>
        </p:nvSpPr>
        <p:spPr bwMode="auto">
          <a:xfrm>
            <a:off x="1187624" y="1752600"/>
            <a:ext cx="6912768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z="3600" b="1" dirty="0" smtClean="0"/>
              <a:t>Farming systems analysis</a:t>
            </a:r>
          </a:p>
          <a:p>
            <a:r>
              <a:rPr lang="en-GB" sz="2800" b="1" dirty="0" smtClean="0"/>
              <a:t>Tanzania, Malawi and Zambia</a:t>
            </a:r>
            <a:endParaRPr lang="en-US" sz="2800" b="1" dirty="0" smtClean="0"/>
          </a:p>
        </p:txBody>
      </p:sp>
      <p:sp>
        <p:nvSpPr>
          <p:cNvPr id="5123" name="Text Placeholder 2"/>
          <p:cNvSpPr>
            <a:spLocks noGrp="1"/>
          </p:cNvSpPr>
          <p:nvPr>
            <p:ph type="body" sz="quarter" idx="12"/>
          </p:nvPr>
        </p:nvSpPr>
        <p:spPr bwMode="auto">
          <a:xfrm>
            <a:off x="1691681" y="3581400"/>
            <a:ext cx="5904656" cy="1219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600" dirty="0" err="1" smtClean="0"/>
              <a:t>Mangochi</a:t>
            </a:r>
            <a:r>
              <a:rPr lang="en-US" sz="1600" dirty="0" smtClean="0"/>
              <a:t>, July 14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, 2015</a:t>
            </a: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741934" y="5013176"/>
            <a:ext cx="7776863" cy="49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14300" indent="0" algn="ctr" rtl="0" fontAlgn="base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0" algn="l" rtl="0" fontAlgn="base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40" indent="0" algn="l" rtl="0" fontAlgn="base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51560" indent="0" algn="l" rtl="0" fontAlgn="base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163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i="1" dirty="0" err="1" smtClean="0"/>
              <a:t>Wageningen</a:t>
            </a:r>
            <a:r>
              <a:rPr lang="en-US" sz="1400" i="1" dirty="0" smtClean="0"/>
              <a:t> University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Fodder use in </a:t>
            </a:r>
            <a:r>
              <a:rPr lang="en-US" dirty="0" err="1" smtClean="0"/>
              <a:t>Babati</a:t>
            </a:r>
            <a:r>
              <a:rPr lang="en-US" dirty="0" smtClean="0"/>
              <a:t> (with CIAT)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13" y="2276872"/>
            <a:ext cx="8856475" cy="408760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t="2915"/>
          <a:stretch/>
        </p:blipFill>
        <p:spPr>
          <a:xfrm>
            <a:off x="1115616" y="1916832"/>
            <a:ext cx="7020272" cy="465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80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Farm typologies </a:t>
            </a:r>
            <a:r>
              <a:rPr lang="en-US" dirty="0" smtClean="0">
                <a:sym typeface="Wingdings"/>
              </a:rPr>
              <a:t> methods and outcomes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Farm analysis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diagnosis and trade-offs &amp; synergies</a:t>
            </a:r>
          </a:p>
          <a:p>
            <a:endParaRPr lang="en-US" dirty="0"/>
          </a:p>
          <a:p>
            <a:r>
              <a:rPr lang="en-US" dirty="0" smtClean="0"/>
              <a:t>PhD student started </a:t>
            </a:r>
            <a:r>
              <a:rPr lang="en-US" dirty="0" smtClean="0">
                <a:sym typeface="Wingdings"/>
              </a:rPr>
              <a:t> technology adoption and trade-offs</a:t>
            </a:r>
          </a:p>
          <a:p>
            <a:endParaRPr lang="en-US" dirty="0">
              <a:sym typeface="Wingdings"/>
            </a:endParaRPr>
          </a:p>
          <a:p>
            <a:r>
              <a:rPr lang="en-US" dirty="0" smtClean="0">
                <a:sym typeface="Wingdings"/>
              </a:rPr>
              <a:t>Work on fodder resources in </a:t>
            </a:r>
            <a:r>
              <a:rPr lang="en-US" dirty="0" err="1" smtClean="0">
                <a:sym typeface="Wingdings"/>
              </a:rPr>
              <a:t>Babati</a:t>
            </a:r>
            <a:r>
              <a:rPr lang="en-US" dirty="0" smtClean="0">
                <a:sym typeface="Wingdings"/>
              </a:rPr>
              <a:t> with CIAT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542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8736" y="3419640"/>
            <a:ext cx="46634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i="1" dirty="0" smtClean="0">
                <a:solidFill>
                  <a:srgbClr val="156734"/>
                </a:solidFill>
              </a:rPr>
              <a:t>Thank you for your attention</a:t>
            </a:r>
          </a:p>
          <a:p>
            <a:pPr algn="ctr"/>
            <a:r>
              <a:rPr lang="en-GB" sz="2000" i="1" u="sng" dirty="0" smtClean="0">
                <a:solidFill>
                  <a:srgbClr val="156734"/>
                </a:solidFill>
              </a:rPr>
              <a:t>jeroen.groot@wur.nl</a:t>
            </a:r>
            <a:endParaRPr lang="en-GB" sz="2000" i="1" u="sng" dirty="0">
              <a:solidFill>
                <a:srgbClr val="156734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Farm typologies </a:t>
            </a:r>
            <a:r>
              <a:rPr lang="en-US" dirty="0" smtClean="0">
                <a:sym typeface="Wingdings"/>
              </a:rPr>
              <a:t> methods and outcomes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Farm analysis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diagnosis and trade-offs &amp; synergies</a:t>
            </a:r>
          </a:p>
          <a:p>
            <a:endParaRPr lang="en-US" dirty="0"/>
          </a:p>
          <a:p>
            <a:r>
              <a:rPr lang="en-US" dirty="0" smtClean="0"/>
              <a:t>PhD student started </a:t>
            </a:r>
            <a:r>
              <a:rPr lang="en-US" dirty="0" smtClean="0">
                <a:sym typeface="Wingdings"/>
              </a:rPr>
              <a:t> technology adoption and trade-offs</a:t>
            </a:r>
          </a:p>
          <a:p>
            <a:endParaRPr lang="en-US" dirty="0">
              <a:sym typeface="Wingdings"/>
            </a:endParaRPr>
          </a:p>
          <a:p>
            <a:r>
              <a:rPr lang="en-US" dirty="0" smtClean="0">
                <a:sym typeface="Wingdings"/>
              </a:rPr>
              <a:t>Work on fodder resources in </a:t>
            </a:r>
            <a:r>
              <a:rPr lang="en-US" dirty="0" err="1" smtClean="0">
                <a:sym typeface="Wingdings"/>
              </a:rPr>
              <a:t>Babati</a:t>
            </a:r>
            <a:r>
              <a:rPr lang="en-US" dirty="0" smtClean="0">
                <a:sym typeface="Wingdings"/>
              </a:rPr>
              <a:t> with CIAT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627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Methodology</a:t>
            </a:r>
            <a:endParaRPr lang="en-GB" dirty="0"/>
          </a:p>
        </p:txBody>
      </p:sp>
      <p:sp>
        <p:nvSpPr>
          <p:cNvPr id="34" name="Rectangle 33"/>
          <p:cNvSpPr/>
          <p:nvPr/>
        </p:nvSpPr>
        <p:spPr>
          <a:xfrm>
            <a:off x="2751382" y="3444556"/>
            <a:ext cx="1409220" cy="598257"/>
          </a:xfrm>
          <a:prstGeom prst="rect">
            <a:avLst/>
          </a:prstGeom>
          <a:solidFill>
            <a:schemeClr val="bg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Rapid </a:t>
            </a:r>
            <a:r>
              <a:rPr lang="en-US" sz="1600" dirty="0" err="1" smtClean="0">
                <a:solidFill>
                  <a:schemeClr val="tx1"/>
                </a:solidFill>
              </a:rPr>
              <a:t>characteriz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751382" y="4656434"/>
            <a:ext cx="1409220" cy="598257"/>
          </a:xfrm>
          <a:prstGeom prst="rect">
            <a:avLst/>
          </a:prstGeom>
          <a:solidFill>
            <a:schemeClr val="bg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Detailed description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074121" y="4656434"/>
            <a:ext cx="1409220" cy="598257"/>
          </a:xfrm>
          <a:prstGeom prst="rect">
            <a:avLst/>
          </a:prstGeom>
          <a:solidFill>
            <a:schemeClr val="bg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Exploration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innovations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92674" y="3456765"/>
            <a:ext cx="1409220" cy="5982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8000"/>
                </a:solidFill>
              </a:rPr>
              <a:t>Typology</a:t>
            </a:r>
            <a:endParaRPr lang="en-US" sz="1600" dirty="0">
              <a:solidFill>
                <a:srgbClr val="00800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074121" y="3444556"/>
            <a:ext cx="1409220" cy="598257"/>
          </a:xfrm>
          <a:prstGeom prst="rect">
            <a:avLst/>
          </a:prstGeom>
          <a:solidFill>
            <a:schemeClr val="bg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Systems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(re)design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41" name="Straight Arrow Connector 40"/>
          <p:cNvCxnSpPr>
            <a:stCxn id="34" idx="1"/>
            <a:endCxn id="37" idx="3"/>
          </p:cNvCxnSpPr>
          <p:nvPr/>
        </p:nvCxnSpPr>
        <p:spPr>
          <a:xfrm flipH="1">
            <a:off x="2201894" y="3743685"/>
            <a:ext cx="549488" cy="1221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34" idx="2"/>
            <a:endCxn id="35" idx="0"/>
          </p:cNvCxnSpPr>
          <p:nvPr/>
        </p:nvCxnSpPr>
        <p:spPr>
          <a:xfrm>
            <a:off x="3455992" y="4042813"/>
            <a:ext cx="0" cy="613621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urved Connector 42"/>
          <p:cNvCxnSpPr>
            <a:stCxn id="35" idx="2"/>
            <a:endCxn id="36" idx="2"/>
          </p:cNvCxnSpPr>
          <p:nvPr/>
        </p:nvCxnSpPr>
        <p:spPr>
          <a:xfrm rot="16200000" flipH="1">
            <a:off x="4618033" y="4093322"/>
            <a:ext cx="11110" cy="2322739"/>
          </a:xfrm>
          <a:prstGeom prst="curvedConnector3">
            <a:avLst>
              <a:gd name="adj1" fmla="val 8837441"/>
            </a:avLst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36" idx="0"/>
            <a:endCxn id="39" idx="2"/>
          </p:cNvCxnSpPr>
          <p:nvPr/>
        </p:nvCxnSpPr>
        <p:spPr>
          <a:xfrm flipV="1">
            <a:off x="5778732" y="4042813"/>
            <a:ext cx="0" cy="613621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792674" y="4661989"/>
            <a:ext cx="1409220" cy="5982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8000"/>
                </a:solidFill>
              </a:rPr>
              <a:t>Diagnosis</a:t>
            </a:r>
            <a:endParaRPr lang="en-US" sz="1600" dirty="0">
              <a:solidFill>
                <a:srgbClr val="008000"/>
              </a:solidFill>
            </a:endParaRPr>
          </a:p>
        </p:txBody>
      </p:sp>
      <p:cxnSp>
        <p:nvCxnSpPr>
          <p:cNvPr id="50" name="Straight Arrow Connector 49"/>
          <p:cNvCxnSpPr>
            <a:stCxn id="35" idx="1"/>
            <a:endCxn id="49" idx="3"/>
          </p:cNvCxnSpPr>
          <p:nvPr/>
        </p:nvCxnSpPr>
        <p:spPr>
          <a:xfrm flipH="1">
            <a:off x="2201894" y="4955563"/>
            <a:ext cx="549488" cy="5555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>
            <a:off x="6500608" y="4961118"/>
            <a:ext cx="550604" cy="12210"/>
          </a:xfrm>
          <a:prstGeom prst="straightConnector1">
            <a:avLst/>
          </a:prstGeom>
          <a:ln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7051212" y="4674199"/>
            <a:ext cx="1409220" cy="5982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8000"/>
                </a:solidFill>
              </a:rPr>
              <a:t>Tradeoff analysis</a:t>
            </a:r>
            <a:endParaRPr lang="en-US" sz="1600" dirty="0">
              <a:solidFill>
                <a:srgbClr val="008000"/>
              </a:solidFill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6500608" y="3731475"/>
            <a:ext cx="550604" cy="12210"/>
          </a:xfrm>
          <a:prstGeom prst="straightConnector1">
            <a:avLst/>
          </a:prstGeom>
          <a:ln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7051212" y="3444556"/>
            <a:ext cx="1409220" cy="5982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8000"/>
                </a:solidFill>
              </a:rPr>
              <a:t>Innovations</a:t>
            </a:r>
            <a:endParaRPr lang="en-US" sz="1600" dirty="0">
              <a:solidFill>
                <a:srgbClr val="008000"/>
              </a:solidFill>
            </a:endParaRPr>
          </a:p>
        </p:txBody>
      </p:sp>
      <p:sp>
        <p:nvSpPr>
          <p:cNvPr id="55" name="Down Arrow 54"/>
          <p:cNvSpPr/>
          <p:nvPr/>
        </p:nvSpPr>
        <p:spPr>
          <a:xfrm>
            <a:off x="2751382" y="2945618"/>
            <a:ext cx="344168" cy="424838"/>
          </a:xfrm>
          <a:prstGeom prst="downArrow">
            <a:avLst/>
          </a:prstGeom>
          <a:solidFill>
            <a:srgbClr val="FFC000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58" name="Straight Arrow Connector 57"/>
          <p:cNvCxnSpPr>
            <a:endCxn id="34" idx="0"/>
          </p:cNvCxnSpPr>
          <p:nvPr/>
        </p:nvCxnSpPr>
        <p:spPr>
          <a:xfrm>
            <a:off x="3455992" y="2348880"/>
            <a:ext cx="0" cy="1095675"/>
          </a:xfrm>
          <a:prstGeom prst="straightConnector1">
            <a:avLst/>
          </a:prstGeom>
          <a:ln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39" idx="0"/>
          </p:cNvCxnSpPr>
          <p:nvPr/>
        </p:nvCxnSpPr>
        <p:spPr>
          <a:xfrm flipV="1">
            <a:off x="5778732" y="2361090"/>
            <a:ext cx="0" cy="1083466"/>
          </a:xfrm>
          <a:prstGeom prst="straightConnector1">
            <a:avLst/>
          </a:prstGeom>
          <a:ln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Curved Connector 59"/>
          <p:cNvCxnSpPr>
            <a:stCxn id="39" idx="0"/>
            <a:endCxn id="34" idx="0"/>
          </p:cNvCxnSpPr>
          <p:nvPr/>
        </p:nvCxnSpPr>
        <p:spPr>
          <a:xfrm rot="16200000" flipV="1">
            <a:off x="4618033" y="2283186"/>
            <a:ext cx="11110" cy="2322739"/>
          </a:xfrm>
          <a:prstGeom prst="curvedConnector3">
            <a:avLst>
              <a:gd name="adj1" fmla="val 7849732"/>
            </a:avLst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8197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Diversity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275558" y="2132285"/>
            <a:ext cx="2376488" cy="1871663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067721" y="2492648"/>
            <a:ext cx="719137" cy="36036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067721" y="3356248"/>
            <a:ext cx="719137" cy="360362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4283621" y="2853010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flipV="1">
            <a:off x="4570958" y="2853010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3275558" y="4797698"/>
            <a:ext cx="2879725" cy="1871662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4067721" y="5158060"/>
            <a:ext cx="719137" cy="360363"/>
          </a:xfrm>
          <a:prstGeom prst="rect">
            <a:avLst/>
          </a:prstGeom>
          <a:solidFill>
            <a:srgbClr val="CCFFCC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4067721" y="6021660"/>
            <a:ext cx="719137" cy="360363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4210596" y="5518423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 flipV="1">
            <a:off x="4426496" y="5518423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5220246" y="5012010"/>
            <a:ext cx="719137" cy="3603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3418433" y="5516835"/>
            <a:ext cx="504825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 flipV="1">
            <a:off x="3778796" y="5372373"/>
            <a:ext cx="288925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3707358" y="5877198"/>
            <a:ext cx="360363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4786858" y="522791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26"/>
          <p:cNvSpPr>
            <a:spLocks noChangeShapeType="1"/>
          </p:cNvSpPr>
          <p:nvPr/>
        </p:nvSpPr>
        <p:spPr bwMode="auto">
          <a:xfrm flipH="1">
            <a:off x="3635921" y="5085035"/>
            <a:ext cx="15827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Line 27"/>
          <p:cNvSpPr>
            <a:spLocks noChangeShapeType="1"/>
          </p:cNvSpPr>
          <p:nvPr/>
        </p:nvSpPr>
        <p:spPr bwMode="auto">
          <a:xfrm>
            <a:off x="3635921" y="508503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28"/>
          <p:cNvSpPr>
            <a:spLocks noChangeShapeType="1"/>
          </p:cNvSpPr>
          <p:nvPr/>
        </p:nvSpPr>
        <p:spPr bwMode="auto">
          <a:xfrm>
            <a:off x="3635921" y="587719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Line 29"/>
          <p:cNvSpPr>
            <a:spLocks noChangeShapeType="1"/>
          </p:cNvSpPr>
          <p:nvPr/>
        </p:nvSpPr>
        <p:spPr bwMode="auto">
          <a:xfrm>
            <a:off x="3635921" y="6453460"/>
            <a:ext cx="194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5218658" y="5875610"/>
            <a:ext cx="719138" cy="3603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Line 31"/>
          <p:cNvSpPr>
            <a:spLocks noChangeShapeType="1"/>
          </p:cNvSpPr>
          <p:nvPr/>
        </p:nvSpPr>
        <p:spPr bwMode="auto">
          <a:xfrm flipV="1">
            <a:off x="5579021" y="6235973"/>
            <a:ext cx="0" cy="217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Line 32"/>
          <p:cNvSpPr>
            <a:spLocks noChangeShapeType="1"/>
          </p:cNvSpPr>
          <p:nvPr/>
        </p:nvSpPr>
        <p:spPr bwMode="auto">
          <a:xfrm flipV="1">
            <a:off x="5434558" y="5372373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Oval 33"/>
          <p:cNvSpPr>
            <a:spLocks noChangeArrowheads="1"/>
          </p:cNvSpPr>
          <p:nvPr/>
        </p:nvSpPr>
        <p:spPr bwMode="auto">
          <a:xfrm>
            <a:off x="5652046" y="5516835"/>
            <a:ext cx="287337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Line 34"/>
          <p:cNvSpPr>
            <a:spLocks noChangeShapeType="1"/>
          </p:cNvSpPr>
          <p:nvPr/>
        </p:nvSpPr>
        <p:spPr bwMode="auto">
          <a:xfrm>
            <a:off x="5794921" y="5372373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35"/>
          <p:cNvSpPr>
            <a:spLocks noChangeShapeType="1"/>
          </p:cNvSpPr>
          <p:nvPr/>
        </p:nvSpPr>
        <p:spPr bwMode="auto">
          <a:xfrm>
            <a:off x="5794921" y="573273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36"/>
          <p:cNvSpPr>
            <a:spLocks noChangeShapeType="1"/>
          </p:cNvSpPr>
          <p:nvPr/>
        </p:nvSpPr>
        <p:spPr bwMode="auto">
          <a:xfrm flipV="1">
            <a:off x="4570958" y="580417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37"/>
          <p:cNvSpPr>
            <a:spLocks noChangeShapeType="1"/>
          </p:cNvSpPr>
          <p:nvPr/>
        </p:nvSpPr>
        <p:spPr bwMode="auto">
          <a:xfrm>
            <a:off x="4570958" y="5804173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Line 38"/>
          <p:cNvSpPr>
            <a:spLocks noChangeShapeType="1"/>
          </p:cNvSpPr>
          <p:nvPr/>
        </p:nvSpPr>
        <p:spPr bwMode="auto">
          <a:xfrm>
            <a:off x="4931321" y="5804173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Line 39"/>
          <p:cNvSpPr>
            <a:spLocks noChangeShapeType="1"/>
          </p:cNvSpPr>
          <p:nvPr/>
        </p:nvSpPr>
        <p:spPr bwMode="auto">
          <a:xfrm flipH="1">
            <a:off x="4786858" y="6093098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Line 40"/>
          <p:cNvSpPr>
            <a:spLocks noChangeShapeType="1"/>
          </p:cNvSpPr>
          <p:nvPr/>
        </p:nvSpPr>
        <p:spPr bwMode="auto">
          <a:xfrm>
            <a:off x="4786858" y="630899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Line 41"/>
          <p:cNvSpPr>
            <a:spLocks noChangeShapeType="1"/>
          </p:cNvSpPr>
          <p:nvPr/>
        </p:nvSpPr>
        <p:spPr bwMode="auto">
          <a:xfrm flipV="1">
            <a:off x="5434558" y="6235973"/>
            <a:ext cx="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Line 42"/>
          <p:cNvSpPr>
            <a:spLocks noChangeShapeType="1"/>
          </p:cNvSpPr>
          <p:nvPr/>
        </p:nvSpPr>
        <p:spPr bwMode="auto">
          <a:xfrm>
            <a:off x="4786858" y="5372373"/>
            <a:ext cx="431800" cy="5048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Text Box 43"/>
          <p:cNvSpPr txBox="1">
            <a:spLocks noChangeArrowheads="1"/>
          </p:cNvSpPr>
          <p:nvPr/>
        </p:nvSpPr>
        <p:spPr bwMode="auto">
          <a:xfrm>
            <a:off x="2986633" y="1700485"/>
            <a:ext cx="1511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System X</a:t>
            </a:r>
          </a:p>
        </p:txBody>
      </p:sp>
      <p:sp>
        <p:nvSpPr>
          <p:cNvPr id="43" name="Text Box 44"/>
          <p:cNvSpPr txBox="1">
            <a:spLocks noChangeArrowheads="1"/>
          </p:cNvSpPr>
          <p:nvPr/>
        </p:nvSpPr>
        <p:spPr bwMode="auto">
          <a:xfrm>
            <a:off x="2986633" y="4364310"/>
            <a:ext cx="1511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System Y</a:t>
            </a:r>
          </a:p>
        </p:txBody>
      </p:sp>
      <p:sp>
        <p:nvSpPr>
          <p:cNvPr id="44" name="Text Box 46"/>
          <p:cNvSpPr txBox="1">
            <a:spLocks noChangeArrowheads="1"/>
          </p:cNvSpPr>
          <p:nvPr/>
        </p:nvSpPr>
        <p:spPr bwMode="auto">
          <a:xfrm>
            <a:off x="7307262" y="1177553"/>
            <a:ext cx="187325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i="1" dirty="0" smtClean="0"/>
              <a:t>Structure </a:t>
            </a:r>
            <a:endParaRPr lang="en-US" i="1" dirty="0"/>
          </a:p>
          <a:p>
            <a:r>
              <a:rPr lang="en-US" i="1" dirty="0" smtClean="0"/>
              <a:t>Relationships </a:t>
            </a:r>
            <a:endParaRPr lang="en-US" i="1" dirty="0"/>
          </a:p>
          <a:p>
            <a:r>
              <a:rPr lang="en-US" i="1" dirty="0" smtClean="0"/>
              <a:t>Processes </a:t>
            </a:r>
            <a:endParaRPr lang="en-US" i="1" dirty="0"/>
          </a:p>
          <a:p>
            <a:r>
              <a:rPr lang="en-US" i="1" dirty="0" smtClean="0"/>
              <a:t>Functions</a:t>
            </a:r>
            <a:endParaRPr lang="en-US" i="1" dirty="0"/>
          </a:p>
          <a:p>
            <a:pPr>
              <a:spcBef>
                <a:spcPct val="50000"/>
              </a:spcBef>
              <a:buFontTx/>
              <a:buChar char="•"/>
            </a:pPr>
            <a:endParaRPr lang="en-US" dirty="0"/>
          </a:p>
        </p:txBody>
      </p:sp>
      <p:sp>
        <p:nvSpPr>
          <p:cNvPr id="45" name="AutoShape 47"/>
          <p:cNvSpPr>
            <a:spLocks/>
          </p:cNvSpPr>
          <p:nvPr/>
        </p:nvSpPr>
        <p:spPr bwMode="auto">
          <a:xfrm>
            <a:off x="7235825" y="1248991"/>
            <a:ext cx="144462" cy="1152525"/>
          </a:xfrm>
          <a:prstGeom prst="leftBrace">
            <a:avLst>
              <a:gd name="adj1" fmla="val 6648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AutoShape 15" descr="Dark upward diagonal"/>
          <p:cNvSpPr>
            <a:spLocks noChangeArrowheads="1"/>
          </p:cNvSpPr>
          <p:nvPr/>
        </p:nvSpPr>
        <p:spPr bwMode="auto">
          <a:xfrm>
            <a:off x="2134957" y="2636912"/>
            <a:ext cx="1235365" cy="504056"/>
          </a:xfrm>
          <a:prstGeom prst="rightArrow">
            <a:avLst>
              <a:gd name="adj1" fmla="val 50000"/>
              <a:gd name="adj2" fmla="val 59530"/>
            </a:avLst>
          </a:prstGeom>
          <a:pattFill prst="ltUpDiag">
            <a:fgClr>
              <a:srgbClr val="0000FF"/>
            </a:fgClr>
            <a:bgClr>
              <a:schemeClr val="bg1"/>
            </a:bgClr>
          </a:patt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AutoShape 16" descr="Light upward diagonal"/>
          <p:cNvSpPr>
            <a:spLocks noChangeArrowheads="1"/>
          </p:cNvSpPr>
          <p:nvPr/>
        </p:nvSpPr>
        <p:spPr bwMode="auto">
          <a:xfrm>
            <a:off x="5580112" y="2708921"/>
            <a:ext cx="1063417" cy="288032"/>
          </a:xfrm>
          <a:prstGeom prst="rightArrow">
            <a:avLst>
              <a:gd name="adj1" fmla="val 50000"/>
              <a:gd name="adj2" fmla="val 59530"/>
            </a:avLst>
          </a:prstGeom>
          <a:pattFill prst="ltUpDiag">
            <a:fgClr>
              <a:srgbClr val="0000FF"/>
            </a:fgClr>
            <a:bgClr>
              <a:schemeClr val="bg1"/>
            </a:bgClr>
          </a:patt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AutoShape 15" descr="Dark upward diagonal"/>
          <p:cNvSpPr>
            <a:spLocks noChangeArrowheads="1"/>
          </p:cNvSpPr>
          <p:nvPr/>
        </p:nvSpPr>
        <p:spPr bwMode="auto">
          <a:xfrm>
            <a:off x="2123728" y="5301208"/>
            <a:ext cx="1235365" cy="936104"/>
          </a:xfrm>
          <a:prstGeom prst="rightArrow">
            <a:avLst>
              <a:gd name="adj1" fmla="val 50000"/>
              <a:gd name="adj2" fmla="val 59530"/>
            </a:avLst>
          </a:prstGeom>
          <a:pattFill prst="ltUpDiag">
            <a:fgClr>
              <a:srgbClr val="0000FF"/>
            </a:fgClr>
            <a:bgClr>
              <a:schemeClr val="bg1"/>
            </a:bgClr>
          </a:patt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AutoShape 16" descr="Light upward diagonal"/>
          <p:cNvSpPr>
            <a:spLocks noChangeArrowheads="1"/>
          </p:cNvSpPr>
          <p:nvPr/>
        </p:nvSpPr>
        <p:spPr bwMode="auto">
          <a:xfrm>
            <a:off x="6084168" y="5445225"/>
            <a:ext cx="1063417" cy="288032"/>
          </a:xfrm>
          <a:prstGeom prst="rightArrow">
            <a:avLst>
              <a:gd name="adj1" fmla="val 50000"/>
              <a:gd name="adj2" fmla="val 59530"/>
            </a:avLst>
          </a:prstGeom>
          <a:pattFill prst="ltUpDiag">
            <a:fgClr>
              <a:srgbClr val="0000FF"/>
            </a:fgClr>
            <a:bgClr>
              <a:schemeClr val="bg1"/>
            </a:bgClr>
          </a:patt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790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   Type 1 (LRE)             Type 5 (HRE)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8" r="1097"/>
          <a:stretch/>
        </p:blipFill>
        <p:spPr>
          <a:xfrm>
            <a:off x="125595" y="1988840"/>
            <a:ext cx="4326044" cy="2362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1" r="1424"/>
          <a:stretch/>
        </p:blipFill>
        <p:spPr>
          <a:xfrm>
            <a:off x="125595" y="4509120"/>
            <a:ext cx="4326044" cy="2095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7"/>
          <a:stretch/>
        </p:blipFill>
        <p:spPr>
          <a:xfrm>
            <a:off x="4814468" y="1988840"/>
            <a:ext cx="4150020" cy="23762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3"/>
          <a:stretch/>
        </p:blipFill>
        <p:spPr>
          <a:xfrm>
            <a:off x="4814468" y="4509120"/>
            <a:ext cx="4148656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8057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33400" y="1295400"/>
            <a:ext cx="7772400" cy="838200"/>
          </a:xfrm>
        </p:spPr>
        <p:txBody>
          <a:bodyPr/>
          <a:lstStyle/>
          <a:p>
            <a:r>
              <a:rPr lang="en-US" dirty="0" smtClean="0"/>
              <a:t>Typology methods</a:t>
            </a:r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1213427" y="2247700"/>
            <a:ext cx="5720773" cy="576000"/>
            <a:chOff x="1851027" y="1871663"/>
            <a:chExt cx="3705225" cy="373063"/>
          </a:xfrm>
        </p:grpSpPr>
        <p:sp>
          <p:nvSpPr>
            <p:cNvPr id="8" name="Oval 441"/>
            <p:cNvSpPr>
              <a:spLocks noChangeArrowheads="1"/>
            </p:cNvSpPr>
            <p:nvPr/>
          </p:nvSpPr>
          <p:spPr bwMode="auto">
            <a:xfrm>
              <a:off x="1851027" y="1871663"/>
              <a:ext cx="3705225" cy="373063"/>
            </a:xfrm>
            <a:prstGeom prst="ellipse">
              <a:avLst/>
            </a:prstGeom>
            <a:solidFill>
              <a:srgbClr val="C6E9AF"/>
            </a:solidFill>
            <a:ln w="7938" cap="flat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Oval 463"/>
            <p:cNvSpPr>
              <a:spLocks noChangeArrowheads="1"/>
            </p:cNvSpPr>
            <p:nvPr/>
          </p:nvSpPr>
          <p:spPr bwMode="auto">
            <a:xfrm>
              <a:off x="2501902" y="2008188"/>
              <a:ext cx="73025" cy="6826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Oval 464"/>
            <p:cNvSpPr>
              <a:spLocks noChangeArrowheads="1"/>
            </p:cNvSpPr>
            <p:nvPr/>
          </p:nvSpPr>
          <p:spPr bwMode="auto">
            <a:xfrm>
              <a:off x="2828927" y="1917701"/>
              <a:ext cx="74612" cy="66675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Oval 465"/>
            <p:cNvSpPr>
              <a:spLocks noChangeArrowheads="1"/>
            </p:cNvSpPr>
            <p:nvPr/>
          </p:nvSpPr>
          <p:spPr bwMode="auto">
            <a:xfrm>
              <a:off x="3154364" y="2144713"/>
              <a:ext cx="74612" cy="6826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Oval 466"/>
            <p:cNvSpPr>
              <a:spLocks noChangeArrowheads="1"/>
            </p:cNvSpPr>
            <p:nvPr/>
          </p:nvSpPr>
          <p:spPr bwMode="auto">
            <a:xfrm>
              <a:off x="3636964" y="2074863"/>
              <a:ext cx="73025" cy="6826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Oval 467"/>
            <p:cNvSpPr>
              <a:spLocks noChangeArrowheads="1"/>
            </p:cNvSpPr>
            <p:nvPr/>
          </p:nvSpPr>
          <p:spPr bwMode="auto">
            <a:xfrm>
              <a:off x="4068764" y="2046288"/>
              <a:ext cx="74612" cy="6826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Oval 468"/>
            <p:cNvSpPr>
              <a:spLocks noChangeArrowheads="1"/>
            </p:cNvSpPr>
            <p:nvPr/>
          </p:nvSpPr>
          <p:spPr bwMode="auto">
            <a:xfrm>
              <a:off x="4564064" y="2060576"/>
              <a:ext cx="73025" cy="66675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Oval 469"/>
            <p:cNvSpPr>
              <a:spLocks noChangeArrowheads="1"/>
            </p:cNvSpPr>
            <p:nvPr/>
          </p:nvSpPr>
          <p:spPr bwMode="auto">
            <a:xfrm>
              <a:off x="2681289" y="2000251"/>
              <a:ext cx="115887" cy="111125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Oval 470"/>
            <p:cNvSpPr>
              <a:spLocks noChangeArrowheads="1"/>
            </p:cNvSpPr>
            <p:nvPr/>
          </p:nvSpPr>
          <p:spPr bwMode="auto">
            <a:xfrm>
              <a:off x="2197102" y="1997076"/>
              <a:ext cx="115887" cy="111125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Oval 471"/>
            <p:cNvSpPr>
              <a:spLocks noChangeArrowheads="1"/>
            </p:cNvSpPr>
            <p:nvPr/>
          </p:nvSpPr>
          <p:spPr bwMode="auto">
            <a:xfrm>
              <a:off x="3359152" y="2078038"/>
              <a:ext cx="115887" cy="109538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Oval 472"/>
            <p:cNvSpPr>
              <a:spLocks noChangeArrowheads="1"/>
            </p:cNvSpPr>
            <p:nvPr/>
          </p:nvSpPr>
          <p:spPr bwMode="auto">
            <a:xfrm>
              <a:off x="3902077" y="2092326"/>
              <a:ext cx="115887" cy="111125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Oval 473"/>
            <p:cNvSpPr>
              <a:spLocks noChangeArrowheads="1"/>
            </p:cNvSpPr>
            <p:nvPr/>
          </p:nvSpPr>
          <p:spPr bwMode="auto">
            <a:xfrm>
              <a:off x="4387852" y="1943101"/>
              <a:ext cx="114300" cy="109538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Oval 474"/>
            <p:cNvSpPr>
              <a:spLocks noChangeArrowheads="1"/>
            </p:cNvSpPr>
            <p:nvPr/>
          </p:nvSpPr>
          <p:spPr bwMode="auto">
            <a:xfrm>
              <a:off x="5172077" y="2005013"/>
              <a:ext cx="115887" cy="109538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Oval 475"/>
            <p:cNvSpPr>
              <a:spLocks noChangeArrowheads="1"/>
            </p:cNvSpPr>
            <p:nvPr/>
          </p:nvSpPr>
          <p:spPr bwMode="auto">
            <a:xfrm>
              <a:off x="4816477" y="1989138"/>
              <a:ext cx="184150" cy="182563"/>
            </a:xfrm>
            <a:prstGeom prst="ellipse">
              <a:avLst/>
            </a:prstGeom>
            <a:solidFill>
              <a:srgbClr val="005400"/>
            </a:solidFill>
            <a:ln w="6350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Oval 476"/>
            <p:cNvSpPr>
              <a:spLocks noChangeArrowheads="1"/>
            </p:cNvSpPr>
            <p:nvPr/>
          </p:nvSpPr>
          <p:spPr bwMode="auto">
            <a:xfrm>
              <a:off x="2903539" y="2014538"/>
              <a:ext cx="184150" cy="184150"/>
            </a:xfrm>
            <a:prstGeom prst="ellipse">
              <a:avLst/>
            </a:prstGeom>
            <a:solidFill>
              <a:srgbClr val="005400"/>
            </a:solidFill>
            <a:ln w="6350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Oval 477"/>
            <p:cNvSpPr>
              <a:spLocks noChangeArrowheads="1"/>
            </p:cNvSpPr>
            <p:nvPr/>
          </p:nvSpPr>
          <p:spPr bwMode="auto">
            <a:xfrm>
              <a:off x="2033589" y="2054226"/>
              <a:ext cx="36512" cy="38100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Oval 478"/>
            <p:cNvSpPr>
              <a:spLocks noChangeArrowheads="1"/>
            </p:cNvSpPr>
            <p:nvPr/>
          </p:nvSpPr>
          <p:spPr bwMode="auto">
            <a:xfrm>
              <a:off x="2601914" y="2084388"/>
              <a:ext cx="36512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Oval 479"/>
            <p:cNvSpPr>
              <a:spLocks noChangeArrowheads="1"/>
            </p:cNvSpPr>
            <p:nvPr/>
          </p:nvSpPr>
          <p:spPr bwMode="auto">
            <a:xfrm>
              <a:off x="3525839" y="2154238"/>
              <a:ext cx="38100" cy="38100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Oval 480"/>
            <p:cNvSpPr>
              <a:spLocks noChangeArrowheads="1"/>
            </p:cNvSpPr>
            <p:nvPr/>
          </p:nvSpPr>
          <p:spPr bwMode="auto">
            <a:xfrm>
              <a:off x="4237039" y="2114551"/>
              <a:ext cx="38100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Oval 481"/>
            <p:cNvSpPr>
              <a:spLocks noChangeArrowheads="1"/>
            </p:cNvSpPr>
            <p:nvPr/>
          </p:nvSpPr>
          <p:spPr bwMode="auto">
            <a:xfrm>
              <a:off x="4672014" y="1931988"/>
              <a:ext cx="38100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Oval 482"/>
            <p:cNvSpPr>
              <a:spLocks noChangeArrowheads="1"/>
            </p:cNvSpPr>
            <p:nvPr/>
          </p:nvSpPr>
          <p:spPr bwMode="auto">
            <a:xfrm>
              <a:off x="4451352" y="2139951"/>
              <a:ext cx="36512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Oval 483"/>
            <p:cNvSpPr>
              <a:spLocks noChangeArrowheads="1"/>
            </p:cNvSpPr>
            <p:nvPr/>
          </p:nvSpPr>
          <p:spPr bwMode="auto">
            <a:xfrm>
              <a:off x="5076827" y="1997076"/>
              <a:ext cx="36512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Oval 484"/>
            <p:cNvSpPr>
              <a:spLocks noChangeArrowheads="1"/>
            </p:cNvSpPr>
            <p:nvPr/>
          </p:nvSpPr>
          <p:spPr bwMode="auto">
            <a:xfrm>
              <a:off x="5429252" y="2052638"/>
              <a:ext cx="36512" cy="38100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Oval 485"/>
            <p:cNvSpPr>
              <a:spLocks noChangeArrowheads="1"/>
            </p:cNvSpPr>
            <p:nvPr/>
          </p:nvSpPr>
          <p:spPr bwMode="auto">
            <a:xfrm>
              <a:off x="2398714" y="2097088"/>
              <a:ext cx="36512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Oval 486"/>
            <p:cNvSpPr>
              <a:spLocks noChangeArrowheads="1"/>
            </p:cNvSpPr>
            <p:nvPr/>
          </p:nvSpPr>
          <p:spPr bwMode="auto">
            <a:xfrm>
              <a:off x="2401889" y="1989138"/>
              <a:ext cx="36512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Oval 487"/>
            <p:cNvSpPr>
              <a:spLocks noChangeArrowheads="1"/>
            </p:cNvSpPr>
            <p:nvPr/>
          </p:nvSpPr>
          <p:spPr bwMode="auto">
            <a:xfrm>
              <a:off x="2806702" y="2152651"/>
              <a:ext cx="36512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Oval 488"/>
            <p:cNvSpPr>
              <a:spLocks noChangeArrowheads="1"/>
            </p:cNvSpPr>
            <p:nvPr/>
          </p:nvSpPr>
          <p:spPr bwMode="auto">
            <a:xfrm>
              <a:off x="4703764" y="2100263"/>
              <a:ext cx="36512" cy="38100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Oval 489"/>
            <p:cNvSpPr>
              <a:spLocks noChangeArrowheads="1"/>
            </p:cNvSpPr>
            <p:nvPr/>
          </p:nvSpPr>
          <p:spPr bwMode="auto">
            <a:xfrm>
              <a:off x="3757614" y="2146301"/>
              <a:ext cx="74612" cy="6826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Oval 490"/>
            <p:cNvSpPr>
              <a:spLocks noChangeArrowheads="1"/>
            </p:cNvSpPr>
            <p:nvPr/>
          </p:nvSpPr>
          <p:spPr bwMode="auto">
            <a:xfrm>
              <a:off x="5026027" y="2085976"/>
              <a:ext cx="74612" cy="66675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2960257" y="2209800"/>
            <a:ext cx="2215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Diverse farming systems</a:t>
            </a:r>
            <a:endParaRPr lang="en-US" sz="1600" dirty="0"/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4035600" y="2853000"/>
            <a:ext cx="0" cy="1338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82" name="Group 81"/>
          <p:cNvGrpSpPr/>
          <p:nvPr/>
        </p:nvGrpSpPr>
        <p:grpSpPr>
          <a:xfrm>
            <a:off x="2356200" y="3063013"/>
            <a:ext cx="3358800" cy="2304587"/>
            <a:chOff x="2737200" y="3215413"/>
            <a:chExt cx="3358800" cy="2304587"/>
          </a:xfrm>
        </p:grpSpPr>
        <p:sp>
          <p:nvSpPr>
            <p:cNvPr id="40" name="Rectangle 6"/>
            <p:cNvSpPr>
              <a:spLocks noChangeArrowheads="1"/>
            </p:cNvSpPr>
            <p:nvPr/>
          </p:nvSpPr>
          <p:spPr bwMode="auto">
            <a:xfrm>
              <a:off x="2737200" y="3215413"/>
              <a:ext cx="3358800" cy="578285"/>
            </a:xfrm>
            <a:prstGeom prst="rect">
              <a:avLst/>
            </a:prstGeom>
            <a:solidFill>
              <a:srgbClr val="AACCFF"/>
            </a:solidFill>
            <a:ln w="7938" cap="flat">
              <a:solidFill>
                <a:srgbClr val="0054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600" b="1" dirty="0">
                  <a:solidFill>
                    <a:srgbClr val="000000"/>
                  </a:solidFill>
                </a:rPr>
                <a:t>Data </a:t>
              </a:r>
              <a:r>
                <a:rPr lang="en-GB" sz="1600" b="1" dirty="0" smtClean="0">
                  <a:solidFill>
                    <a:srgbClr val="000000"/>
                  </a:solidFill>
                </a:rPr>
                <a:t>collection</a:t>
              </a:r>
              <a:endParaRPr lang="en-GB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41" name="Rectangle 6"/>
            <p:cNvSpPr>
              <a:spLocks noChangeArrowheads="1"/>
            </p:cNvSpPr>
            <p:nvPr/>
          </p:nvSpPr>
          <p:spPr bwMode="auto">
            <a:xfrm>
              <a:off x="2737200" y="3996000"/>
              <a:ext cx="3358800" cy="578285"/>
            </a:xfrm>
            <a:prstGeom prst="rect">
              <a:avLst/>
            </a:prstGeom>
            <a:solidFill>
              <a:srgbClr val="AACCFF"/>
            </a:solidFill>
            <a:ln w="7938" cap="flat">
              <a:solidFill>
                <a:srgbClr val="0054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600" b="1" dirty="0">
                  <a:solidFill>
                    <a:srgbClr val="000000"/>
                  </a:solidFill>
                </a:rPr>
                <a:t>Selection of key </a:t>
              </a:r>
              <a:r>
                <a:rPr lang="en-GB" sz="1600" b="1" dirty="0" smtClean="0">
                  <a:solidFill>
                    <a:srgbClr val="000000"/>
                  </a:solidFill>
                </a:rPr>
                <a:t>variables</a:t>
              </a:r>
              <a:endParaRPr lang="en-GB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42" name="Rectangle 6"/>
            <p:cNvSpPr>
              <a:spLocks noChangeArrowheads="1"/>
            </p:cNvSpPr>
            <p:nvPr/>
          </p:nvSpPr>
          <p:spPr bwMode="auto">
            <a:xfrm>
              <a:off x="2737200" y="4807902"/>
              <a:ext cx="3358800" cy="578285"/>
            </a:xfrm>
            <a:prstGeom prst="rect">
              <a:avLst/>
            </a:prstGeom>
            <a:solidFill>
              <a:srgbClr val="AACCFF"/>
            </a:solidFill>
            <a:ln w="7938" cap="flat">
              <a:solidFill>
                <a:srgbClr val="0054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GB" sz="1600" b="1" dirty="0" smtClean="0">
                  <a:solidFill>
                    <a:srgbClr val="000000"/>
                  </a:solidFill>
                </a:rPr>
                <a:t>Grouping techniques</a:t>
              </a:r>
              <a:endParaRPr lang="en-GB" sz="16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44" name="Straight Arrow Connector 43"/>
            <p:cNvCxnSpPr>
              <a:stCxn id="40" idx="2"/>
            </p:cNvCxnSpPr>
            <p:nvPr/>
          </p:nvCxnSpPr>
          <p:spPr>
            <a:xfrm>
              <a:off x="4416600" y="3793698"/>
              <a:ext cx="0" cy="1338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>
              <a:stCxn id="41" idx="2"/>
            </p:cNvCxnSpPr>
            <p:nvPr/>
          </p:nvCxnSpPr>
          <p:spPr>
            <a:xfrm>
              <a:off x="4416600" y="4574285"/>
              <a:ext cx="0" cy="1338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flipH="1">
              <a:off x="4416600" y="5386187"/>
              <a:ext cx="0" cy="1338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>
            <a:grpSpLocks noChangeAspect="1"/>
          </p:cNvGrpSpPr>
          <p:nvPr/>
        </p:nvGrpSpPr>
        <p:grpSpPr>
          <a:xfrm>
            <a:off x="1213427" y="5596200"/>
            <a:ext cx="5720773" cy="576000"/>
            <a:chOff x="1851024" y="5719809"/>
            <a:chExt cx="3705219" cy="373066"/>
          </a:xfrm>
        </p:grpSpPr>
        <p:sp>
          <p:nvSpPr>
            <p:cNvPr id="50" name="Oval 400"/>
            <p:cNvSpPr>
              <a:spLocks noChangeArrowheads="1"/>
            </p:cNvSpPr>
            <p:nvPr/>
          </p:nvSpPr>
          <p:spPr bwMode="auto">
            <a:xfrm>
              <a:off x="1851024" y="5719809"/>
              <a:ext cx="3705219" cy="373066"/>
            </a:xfrm>
            <a:prstGeom prst="ellipse">
              <a:avLst/>
            </a:prstGeom>
            <a:solidFill>
              <a:srgbClr val="C6E9AF"/>
            </a:solidFill>
            <a:ln w="7938" cap="flat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Oval 411"/>
            <p:cNvSpPr>
              <a:spLocks noChangeArrowheads="1"/>
            </p:cNvSpPr>
            <p:nvPr/>
          </p:nvSpPr>
          <p:spPr bwMode="auto">
            <a:xfrm>
              <a:off x="4108445" y="5796008"/>
              <a:ext cx="114300" cy="111126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Oval 412"/>
            <p:cNvSpPr>
              <a:spLocks noChangeArrowheads="1"/>
            </p:cNvSpPr>
            <p:nvPr/>
          </p:nvSpPr>
          <p:spPr bwMode="auto">
            <a:xfrm>
              <a:off x="4275132" y="5796003"/>
              <a:ext cx="115887" cy="111126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Oval 413"/>
            <p:cNvSpPr>
              <a:spLocks noChangeArrowheads="1"/>
            </p:cNvSpPr>
            <p:nvPr/>
          </p:nvSpPr>
          <p:spPr bwMode="auto">
            <a:xfrm>
              <a:off x="4441819" y="5796011"/>
              <a:ext cx="115887" cy="111126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Oval 414"/>
            <p:cNvSpPr>
              <a:spLocks noChangeArrowheads="1"/>
            </p:cNvSpPr>
            <p:nvPr/>
          </p:nvSpPr>
          <p:spPr bwMode="auto">
            <a:xfrm>
              <a:off x="4275132" y="5940475"/>
              <a:ext cx="115887" cy="111126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Oval 415"/>
            <p:cNvSpPr>
              <a:spLocks noChangeArrowheads="1"/>
            </p:cNvSpPr>
            <p:nvPr/>
          </p:nvSpPr>
          <p:spPr bwMode="auto">
            <a:xfrm>
              <a:off x="4441819" y="5940475"/>
              <a:ext cx="115887" cy="111126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Oval 416"/>
            <p:cNvSpPr>
              <a:spLocks noChangeArrowheads="1"/>
            </p:cNvSpPr>
            <p:nvPr/>
          </p:nvSpPr>
          <p:spPr bwMode="auto">
            <a:xfrm>
              <a:off x="4108445" y="5940475"/>
              <a:ext cx="114300" cy="111126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Oval 417"/>
            <p:cNvSpPr>
              <a:spLocks noChangeArrowheads="1"/>
            </p:cNvSpPr>
            <p:nvPr/>
          </p:nvSpPr>
          <p:spPr bwMode="auto">
            <a:xfrm>
              <a:off x="5129205" y="5813474"/>
              <a:ext cx="184150" cy="182565"/>
            </a:xfrm>
            <a:prstGeom prst="ellipse">
              <a:avLst/>
            </a:prstGeom>
            <a:solidFill>
              <a:srgbClr val="005400"/>
            </a:solidFill>
            <a:ln w="6350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Oval 418"/>
            <p:cNvSpPr>
              <a:spLocks noChangeArrowheads="1"/>
            </p:cNvSpPr>
            <p:nvPr/>
          </p:nvSpPr>
          <p:spPr bwMode="auto">
            <a:xfrm>
              <a:off x="4911719" y="5813474"/>
              <a:ext cx="184150" cy="182565"/>
            </a:xfrm>
            <a:prstGeom prst="ellipse">
              <a:avLst/>
            </a:prstGeom>
            <a:solidFill>
              <a:srgbClr val="005400"/>
            </a:solidFill>
            <a:ln w="6350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Oval 419"/>
            <p:cNvSpPr>
              <a:spLocks noChangeArrowheads="1"/>
            </p:cNvSpPr>
            <p:nvPr/>
          </p:nvSpPr>
          <p:spPr bwMode="auto">
            <a:xfrm>
              <a:off x="2273298" y="5807124"/>
              <a:ext cx="36512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Oval 420"/>
            <p:cNvSpPr>
              <a:spLocks noChangeArrowheads="1"/>
            </p:cNvSpPr>
            <p:nvPr/>
          </p:nvSpPr>
          <p:spPr bwMode="auto">
            <a:xfrm>
              <a:off x="2498722" y="5807124"/>
              <a:ext cx="36512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Oval 421"/>
            <p:cNvSpPr>
              <a:spLocks noChangeArrowheads="1"/>
            </p:cNvSpPr>
            <p:nvPr/>
          </p:nvSpPr>
          <p:spPr bwMode="auto">
            <a:xfrm>
              <a:off x="2422522" y="5883324"/>
              <a:ext cx="38100" cy="38100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Oval 422"/>
            <p:cNvSpPr>
              <a:spLocks noChangeArrowheads="1"/>
            </p:cNvSpPr>
            <p:nvPr/>
          </p:nvSpPr>
          <p:spPr bwMode="auto">
            <a:xfrm>
              <a:off x="2273298" y="5967462"/>
              <a:ext cx="36512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Oval 423"/>
            <p:cNvSpPr>
              <a:spLocks noChangeArrowheads="1"/>
            </p:cNvSpPr>
            <p:nvPr/>
          </p:nvSpPr>
          <p:spPr bwMode="auto">
            <a:xfrm>
              <a:off x="2498722" y="5883324"/>
              <a:ext cx="36512" cy="38100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Oval 424"/>
            <p:cNvSpPr>
              <a:spLocks noChangeArrowheads="1"/>
            </p:cNvSpPr>
            <p:nvPr/>
          </p:nvSpPr>
          <p:spPr bwMode="auto">
            <a:xfrm>
              <a:off x="2347910" y="5967462"/>
              <a:ext cx="36512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Oval 425"/>
            <p:cNvSpPr>
              <a:spLocks noChangeArrowheads="1"/>
            </p:cNvSpPr>
            <p:nvPr/>
          </p:nvSpPr>
          <p:spPr bwMode="auto">
            <a:xfrm>
              <a:off x="2498722" y="5967462"/>
              <a:ext cx="36512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Oval 426"/>
            <p:cNvSpPr>
              <a:spLocks noChangeArrowheads="1"/>
            </p:cNvSpPr>
            <p:nvPr/>
          </p:nvSpPr>
          <p:spPr bwMode="auto">
            <a:xfrm>
              <a:off x="2422522" y="5807124"/>
              <a:ext cx="38100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Oval 427"/>
            <p:cNvSpPr>
              <a:spLocks noChangeArrowheads="1"/>
            </p:cNvSpPr>
            <p:nvPr/>
          </p:nvSpPr>
          <p:spPr bwMode="auto">
            <a:xfrm>
              <a:off x="2347910" y="5807123"/>
              <a:ext cx="36512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Oval 428"/>
            <p:cNvSpPr>
              <a:spLocks noChangeArrowheads="1"/>
            </p:cNvSpPr>
            <p:nvPr/>
          </p:nvSpPr>
          <p:spPr bwMode="auto">
            <a:xfrm>
              <a:off x="2273298" y="5883323"/>
              <a:ext cx="36512" cy="38100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Oval 429"/>
            <p:cNvSpPr>
              <a:spLocks noChangeArrowheads="1"/>
            </p:cNvSpPr>
            <p:nvPr/>
          </p:nvSpPr>
          <p:spPr bwMode="auto">
            <a:xfrm>
              <a:off x="2347911" y="5883323"/>
              <a:ext cx="36512" cy="38100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Oval 430"/>
            <p:cNvSpPr>
              <a:spLocks noChangeArrowheads="1"/>
            </p:cNvSpPr>
            <p:nvPr/>
          </p:nvSpPr>
          <p:spPr bwMode="auto">
            <a:xfrm>
              <a:off x="2422524" y="5967461"/>
              <a:ext cx="38100" cy="3651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Oval 431"/>
            <p:cNvSpPr>
              <a:spLocks noChangeArrowheads="1"/>
            </p:cNvSpPr>
            <p:nvPr/>
          </p:nvSpPr>
          <p:spPr bwMode="auto">
            <a:xfrm>
              <a:off x="3090861" y="5983342"/>
              <a:ext cx="73025" cy="6826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Oval 432"/>
            <p:cNvSpPr>
              <a:spLocks noChangeArrowheads="1"/>
            </p:cNvSpPr>
            <p:nvPr/>
          </p:nvSpPr>
          <p:spPr bwMode="auto">
            <a:xfrm>
              <a:off x="2851149" y="5983337"/>
              <a:ext cx="73025" cy="6826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Oval 433"/>
            <p:cNvSpPr>
              <a:spLocks noChangeArrowheads="1"/>
            </p:cNvSpPr>
            <p:nvPr/>
          </p:nvSpPr>
          <p:spPr bwMode="auto">
            <a:xfrm>
              <a:off x="2851149" y="5873799"/>
              <a:ext cx="73025" cy="6826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Oval 434"/>
            <p:cNvSpPr>
              <a:spLocks noChangeArrowheads="1"/>
            </p:cNvSpPr>
            <p:nvPr/>
          </p:nvSpPr>
          <p:spPr bwMode="auto">
            <a:xfrm>
              <a:off x="2970213" y="5873799"/>
              <a:ext cx="74612" cy="6826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Oval 435"/>
            <p:cNvSpPr>
              <a:spLocks noChangeArrowheads="1"/>
            </p:cNvSpPr>
            <p:nvPr/>
          </p:nvSpPr>
          <p:spPr bwMode="auto">
            <a:xfrm>
              <a:off x="3090864" y="5873799"/>
              <a:ext cx="73025" cy="6826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Oval 436"/>
            <p:cNvSpPr>
              <a:spLocks noChangeArrowheads="1"/>
            </p:cNvSpPr>
            <p:nvPr/>
          </p:nvSpPr>
          <p:spPr bwMode="auto">
            <a:xfrm>
              <a:off x="3209929" y="5873795"/>
              <a:ext cx="74612" cy="6826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Oval 437"/>
            <p:cNvSpPr>
              <a:spLocks noChangeArrowheads="1"/>
            </p:cNvSpPr>
            <p:nvPr/>
          </p:nvSpPr>
          <p:spPr bwMode="auto">
            <a:xfrm>
              <a:off x="3209928" y="5983309"/>
              <a:ext cx="74612" cy="6826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Oval 438"/>
            <p:cNvSpPr>
              <a:spLocks noChangeArrowheads="1"/>
            </p:cNvSpPr>
            <p:nvPr/>
          </p:nvSpPr>
          <p:spPr bwMode="auto">
            <a:xfrm>
              <a:off x="2970214" y="5983288"/>
              <a:ext cx="74612" cy="68263"/>
            </a:xfrm>
            <a:prstGeom prst="ellipse">
              <a:avLst/>
            </a:prstGeom>
            <a:solidFill>
              <a:srgbClr val="005400"/>
            </a:solidFill>
            <a:ln w="7938" cap="sq">
              <a:solidFill>
                <a:srgbClr val="0054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3505200" y="5681246"/>
            <a:ext cx="1110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Farm types</a:t>
            </a:r>
            <a:endParaRPr lang="en-US" sz="1600" dirty="0"/>
          </a:p>
        </p:txBody>
      </p:sp>
      <p:grpSp>
        <p:nvGrpSpPr>
          <p:cNvPr id="93" name="Group 92"/>
          <p:cNvGrpSpPr/>
          <p:nvPr/>
        </p:nvGrpSpPr>
        <p:grpSpPr>
          <a:xfrm>
            <a:off x="914400" y="3352156"/>
            <a:ext cx="1142773" cy="2532045"/>
            <a:chOff x="1295400" y="3504556"/>
            <a:chExt cx="1142773" cy="2532045"/>
          </a:xfrm>
        </p:grpSpPr>
        <p:cxnSp>
          <p:nvCxnSpPr>
            <p:cNvPr id="89" name="Elbow Connector 88"/>
            <p:cNvCxnSpPr/>
            <p:nvPr/>
          </p:nvCxnSpPr>
          <p:spPr>
            <a:xfrm rot="10800000" flipH="1">
              <a:off x="1295400" y="3504556"/>
              <a:ext cx="1142773" cy="2532044"/>
            </a:xfrm>
            <a:prstGeom prst="bentConnector3">
              <a:avLst>
                <a:gd name="adj1" fmla="val -20004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Elbow Connector 89"/>
            <p:cNvCxnSpPr/>
            <p:nvPr/>
          </p:nvCxnSpPr>
          <p:spPr>
            <a:xfrm rot="10800000" flipH="1">
              <a:off x="1295400" y="5097046"/>
              <a:ext cx="1142773" cy="939555"/>
            </a:xfrm>
            <a:prstGeom prst="bentConnector3">
              <a:avLst>
                <a:gd name="adj1" fmla="val -20004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Group 102"/>
          <p:cNvGrpSpPr/>
          <p:nvPr/>
        </p:nvGrpSpPr>
        <p:grpSpPr>
          <a:xfrm>
            <a:off x="6553200" y="3200400"/>
            <a:ext cx="2463612" cy="1695510"/>
            <a:chOff x="6553200" y="3352800"/>
            <a:chExt cx="2463612" cy="1695510"/>
          </a:xfrm>
        </p:grpSpPr>
        <p:sp>
          <p:nvSpPr>
            <p:cNvPr id="96" name="TextBox 95"/>
            <p:cNvSpPr txBox="1"/>
            <p:nvPr/>
          </p:nvSpPr>
          <p:spPr>
            <a:xfrm>
              <a:off x="7620000" y="3352800"/>
              <a:ext cx="9589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Experts</a:t>
              </a:r>
              <a:endParaRPr lang="en-US" sz="2000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7620000" y="4648200"/>
              <a:ext cx="13968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Community</a:t>
              </a:r>
              <a:endParaRPr lang="en-US" sz="2000" dirty="0"/>
            </a:p>
          </p:txBody>
        </p:sp>
        <p:cxnSp>
          <p:nvCxnSpPr>
            <p:cNvPr id="99" name="Straight Arrow Connector 98"/>
            <p:cNvCxnSpPr/>
            <p:nvPr/>
          </p:nvCxnSpPr>
          <p:spPr>
            <a:xfrm flipV="1">
              <a:off x="6553200" y="3657600"/>
              <a:ext cx="914400" cy="45720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Arrow Connector 100"/>
            <p:cNvCxnSpPr/>
            <p:nvPr/>
          </p:nvCxnSpPr>
          <p:spPr>
            <a:xfrm>
              <a:off x="6553200" y="4343400"/>
              <a:ext cx="914400" cy="45720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TextBox 103"/>
          <p:cNvSpPr txBox="1"/>
          <p:nvPr/>
        </p:nvSpPr>
        <p:spPr>
          <a:xfrm>
            <a:off x="4170508" y="6519446"/>
            <a:ext cx="49658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solidFill>
                  <a:schemeClr val="bg1">
                    <a:lumMod val="50000"/>
                  </a:schemeClr>
                </a:solidFill>
              </a:rPr>
              <a:t>Alvaréz</a:t>
            </a:r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</a:rPr>
              <a:t> et al. (2014) Typology Guideline for </a:t>
            </a:r>
            <a:r>
              <a:rPr lang="en-US" sz="1600" i="1" dirty="0" err="1" smtClean="0">
                <a:solidFill>
                  <a:schemeClr val="bg1">
                    <a:lumMod val="50000"/>
                  </a:schemeClr>
                </a:solidFill>
              </a:rPr>
              <a:t>Humidtropics</a:t>
            </a:r>
            <a:endParaRPr lang="en-US" sz="16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8106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2057400"/>
            <a:ext cx="8077200" cy="4419600"/>
          </a:xfrm>
          <a:prstGeom prst="rect">
            <a:avLst/>
          </a:prstGeom>
          <a:noFill/>
        </p:spPr>
      </p:pic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Exploration of tradeoffs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4038598" y="2133600"/>
            <a:ext cx="533401" cy="533400"/>
            <a:chOff x="3886200" y="2133600"/>
            <a:chExt cx="685800" cy="685800"/>
          </a:xfrm>
        </p:grpSpPr>
        <p:cxnSp>
          <p:nvCxnSpPr>
            <p:cNvPr id="4" name="Straight Arrow Connector 3"/>
            <p:cNvCxnSpPr/>
            <p:nvPr/>
          </p:nvCxnSpPr>
          <p:spPr>
            <a:xfrm flipV="1">
              <a:off x="3886200" y="2133600"/>
              <a:ext cx="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3886200" y="2819400"/>
              <a:ext cx="6858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 flipV="1">
              <a:off x="3886200" y="2133600"/>
              <a:ext cx="68580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 rot="5400000">
            <a:off x="7848600" y="4495800"/>
            <a:ext cx="533401" cy="533400"/>
            <a:chOff x="3886200" y="2133600"/>
            <a:chExt cx="685800" cy="685800"/>
          </a:xfrm>
        </p:grpSpPr>
        <p:cxnSp>
          <p:nvCxnSpPr>
            <p:cNvPr id="13" name="Straight Arrow Connector 12"/>
            <p:cNvCxnSpPr/>
            <p:nvPr/>
          </p:nvCxnSpPr>
          <p:spPr>
            <a:xfrm flipV="1">
              <a:off x="3886200" y="2133600"/>
              <a:ext cx="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3886200" y="2819400"/>
              <a:ext cx="6858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V="1">
              <a:off x="3886200" y="2133600"/>
              <a:ext cx="68580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 rot="5400000">
            <a:off x="3962399" y="4495800"/>
            <a:ext cx="533401" cy="533400"/>
            <a:chOff x="3886200" y="2133600"/>
            <a:chExt cx="685800" cy="685800"/>
          </a:xfrm>
        </p:grpSpPr>
        <p:cxnSp>
          <p:nvCxnSpPr>
            <p:cNvPr id="18" name="Straight Arrow Connector 17"/>
            <p:cNvCxnSpPr/>
            <p:nvPr/>
          </p:nvCxnSpPr>
          <p:spPr>
            <a:xfrm flipV="1">
              <a:off x="3886200" y="2133600"/>
              <a:ext cx="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3886200" y="2819400"/>
              <a:ext cx="6858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flipV="1">
              <a:off x="3886200" y="2133600"/>
              <a:ext cx="68580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61707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Plans PhD student</a:t>
            </a:r>
            <a:endParaRPr lang="en-US" dirty="0"/>
          </a:p>
        </p:txBody>
      </p:sp>
      <p:sp>
        <p:nvSpPr>
          <p:cNvPr id="4" name="AutoShape 57"/>
          <p:cNvSpPr>
            <a:spLocks noChangeArrowheads="1"/>
          </p:cNvSpPr>
          <p:nvPr/>
        </p:nvSpPr>
        <p:spPr bwMode="auto">
          <a:xfrm>
            <a:off x="1391889" y="2619621"/>
            <a:ext cx="1620000" cy="1080000"/>
          </a:xfrm>
          <a:prstGeom prst="roundRect">
            <a:avLst>
              <a:gd name="adj" fmla="val 16667"/>
            </a:avLst>
          </a:prstGeom>
          <a:solidFill>
            <a:srgbClr val="59ED87"/>
          </a:solidFill>
          <a:ln w="28575" algn="in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  <a:extLst/>
        </p:spPr>
        <p:txBody>
          <a:bodyPr rot="0" vert="horz" wrap="square" lIns="36576" tIns="36576" rIns="36576" bIns="36576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100" b="1" dirty="0" smtClean="0">
                <a:effectLst/>
                <a:ea typeface="Times New Roman"/>
                <a:cs typeface="Times New Roman"/>
              </a:rPr>
              <a:t>Agro-ecological conditions </a:t>
            </a:r>
          </a:p>
          <a:p>
            <a:pPr algn="ctr">
              <a:spcAft>
                <a:spcPts val="0"/>
              </a:spcAft>
            </a:pPr>
            <a:endParaRPr lang="en-US" sz="1100" dirty="0" smtClean="0">
              <a:effectLst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100" dirty="0" smtClean="0">
                <a:effectLst/>
                <a:ea typeface="Times New Roman"/>
                <a:cs typeface="Times New Roman"/>
              </a:rPr>
              <a:t>Soil type and fertility, climate, rainfall</a:t>
            </a:r>
            <a:endParaRPr lang="en-US" sz="1100" dirty="0">
              <a:effectLst/>
              <a:ea typeface="Times New Roman"/>
              <a:cs typeface="Times New Roman"/>
            </a:endParaRPr>
          </a:p>
        </p:txBody>
      </p:sp>
      <p:sp>
        <p:nvSpPr>
          <p:cNvPr id="5" name="AutoShape 58"/>
          <p:cNvSpPr>
            <a:spLocks noChangeArrowheads="1"/>
          </p:cNvSpPr>
          <p:nvPr/>
        </p:nvSpPr>
        <p:spPr bwMode="auto">
          <a:xfrm>
            <a:off x="3815412" y="2614810"/>
            <a:ext cx="1620000" cy="1080000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</a:schemeClr>
          </a:solidFill>
          <a:ln w="28575" algn="in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  <a:extLst/>
        </p:spPr>
        <p:txBody>
          <a:bodyPr rot="0" vert="horz" wrap="square" lIns="36576" tIns="36576" rIns="36576" bIns="36576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100" b="1" dirty="0" smtClean="0">
                <a:effectLst/>
                <a:ea typeface="Times New Roman"/>
                <a:cs typeface="Times New Roman"/>
              </a:rPr>
              <a:t>Farm households </a:t>
            </a:r>
            <a:endParaRPr lang="en-US" sz="1100" dirty="0" smtClean="0">
              <a:effectLst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en-US" sz="1100" dirty="0" smtClean="0">
              <a:effectLst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100" dirty="0" smtClean="0">
                <a:effectLst/>
                <a:ea typeface="Times New Roman"/>
                <a:cs typeface="Times New Roman"/>
              </a:rPr>
              <a:t>Household characteristics</a:t>
            </a:r>
            <a:endParaRPr lang="en-US" sz="1100" dirty="0">
              <a:effectLst/>
              <a:ea typeface="Times New Roman"/>
              <a:cs typeface="Times New Roman"/>
            </a:endParaRPr>
          </a:p>
        </p:txBody>
      </p:sp>
      <p:sp>
        <p:nvSpPr>
          <p:cNvPr id="6" name="AutoShape 59"/>
          <p:cNvSpPr>
            <a:spLocks noChangeArrowheads="1"/>
          </p:cNvSpPr>
          <p:nvPr/>
        </p:nvSpPr>
        <p:spPr bwMode="auto">
          <a:xfrm>
            <a:off x="6251484" y="2614809"/>
            <a:ext cx="1620000" cy="1080000"/>
          </a:xfrm>
          <a:prstGeom prst="roundRect">
            <a:avLst>
              <a:gd name="adj" fmla="val 16667"/>
            </a:avLst>
          </a:prstGeom>
          <a:solidFill>
            <a:srgbClr val="59ED87"/>
          </a:solidFill>
          <a:ln w="28575" algn="in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  <a:extLst/>
        </p:spPr>
        <p:txBody>
          <a:bodyPr rot="0" vert="horz" wrap="square" lIns="36576" tIns="36576" rIns="36576" bIns="36576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100" b="1" dirty="0" smtClean="0">
                <a:effectLst/>
                <a:ea typeface="Times New Roman"/>
                <a:cs typeface="Times New Roman"/>
              </a:rPr>
              <a:t>Institutions</a:t>
            </a:r>
          </a:p>
          <a:p>
            <a:pPr algn="ctr">
              <a:spcAft>
                <a:spcPts val="0"/>
              </a:spcAft>
            </a:pPr>
            <a:endParaRPr lang="en-US" sz="1050" b="1" dirty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050" dirty="0" smtClean="0">
                <a:effectLst/>
                <a:ea typeface="Times New Roman"/>
                <a:cs typeface="Times New Roman"/>
              </a:rPr>
              <a:t>Credits, markets, extension services, land tenure, labor, </a:t>
            </a:r>
            <a:r>
              <a:rPr lang="en-US" sz="1050" dirty="0">
                <a:ea typeface="Times New Roman"/>
                <a:cs typeface="Times New Roman"/>
              </a:rPr>
              <a:t>r</a:t>
            </a:r>
            <a:r>
              <a:rPr lang="en-US" sz="1050" dirty="0" smtClean="0">
                <a:effectLst/>
                <a:ea typeface="Times New Roman"/>
                <a:cs typeface="Times New Roman"/>
              </a:rPr>
              <a:t>esearch institutes, NGOs, </a:t>
            </a:r>
            <a:r>
              <a:rPr lang="en-US" sz="1050" dirty="0" smtClean="0">
                <a:ea typeface="Times New Roman"/>
                <a:cs typeface="Times New Roman"/>
              </a:rPr>
              <a:t>g</a:t>
            </a:r>
            <a:r>
              <a:rPr lang="en-US" sz="1050" dirty="0" smtClean="0">
                <a:effectLst/>
                <a:ea typeface="Times New Roman"/>
                <a:cs typeface="Times New Roman"/>
              </a:rPr>
              <a:t>ovt.</a:t>
            </a:r>
          </a:p>
        </p:txBody>
      </p:sp>
      <p:sp>
        <p:nvSpPr>
          <p:cNvPr id="7" name="AutoShape 62"/>
          <p:cNvSpPr>
            <a:spLocks noChangeArrowheads="1"/>
          </p:cNvSpPr>
          <p:nvPr/>
        </p:nvSpPr>
        <p:spPr bwMode="auto">
          <a:xfrm>
            <a:off x="6251484" y="4588508"/>
            <a:ext cx="1620000" cy="1576795"/>
          </a:xfrm>
          <a:prstGeom prst="roundRect">
            <a:avLst>
              <a:gd name="adj" fmla="val 16667"/>
            </a:avLst>
          </a:prstGeom>
          <a:solidFill>
            <a:srgbClr val="59ED87"/>
          </a:solidFill>
          <a:ln w="28575" algn="in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  <a:extLst/>
        </p:spPr>
        <p:txBody>
          <a:bodyPr rot="0" vert="horz" wrap="square" lIns="36576" tIns="36576" rIns="36576" bIns="36576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100" b="1" dirty="0" smtClean="0">
                <a:effectLst/>
                <a:ea typeface="Times New Roman"/>
                <a:cs typeface="Times New Roman"/>
              </a:rPr>
              <a:t>External technologies</a:t>
            </a:r>
          </a:p>
          <a:p>
            <a:pPr algn="ctr">
              <a:spcAft>
                <a:spcPts val="0"/>
              </a:spcAft>
            </a:pPr>
            <a:endParaRPr lang="en-US" sz="1100" dirty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100" dirty="0" smtClean="0">
                <a:ea typeface="Times New Roman"/>
                <a:cs typeface="Times New Roman"/>
              </a:rPr>
              <a:t>Tested on-station</a:t>
            </a:r>
          </a:p>
          <a:p>
            <a:pPr algn="ctr">
              <a:spcAft>
                <a:spcPts val="0"/>
              </a:spcAft>
            </a:pPr>
            <a:r>
              <a:rPr lang="en-US" sz="1100" dirty="0" smtClean="0">
                <a:ea typeface="Times New Roman"/>
                <a:cs typeface="Times New Roman"/>
              </a:rPr>
              <a:t>and on-farm</a:t>
            </a:r>
            <a:endParaRPr lang="en-US" sz="1100" dirty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100" b="1" dirty="0" smtClean="0">
                <a:effectLst/>
                <a:ea typeface="Times New Roman"/>
                <a:cs typeface="Times New Roman"/>
              </a:rPr>
              <a:t> </a:t>
            </a:r>
            <a:endParaRPr lang="en-US" sz="1100" dirty="0">
              <a:effectLst/>
              <a:ea typeface="Times New Roman"/>
              <a:cs typeface="Times New Roman"/>
            </a:endParaRPr>
          </a:p>
        </p:txBody>
      </p:sp>
      <p:sp>
        <p:nvSpPr>
          <p:cNvPr id="8" name="AutoShape 63"/>
          <p:cNvSpPr>
            <a:spLocks noChangeArrowheads="1"/>
          </p:cNvSpPr>
          <p:nvPr/>
        </p:nvSpPr>
        <p:spPr bwMode="auto">
          <a:xfrm>
            <a:off x="1380083" y="4588508"/>
            <a:ext cx="1621269" cy="1576795"/>
          </a:xfrm>
          <a:prstGeom prst="roundRect">
            <a:avLst>
              <a:gd name="adj" fmla="val 16667"/>
            </a:avLst>
          </a:prstGeom>
          <a:solidFill>
            <a:srgbClr val="59ED87"/>
          </a:solidFill>
          <a:ln w="28575" algn="in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  <a:extLst/>
        </p:spPr>
        <p:txBody>
          <a:bodyPr rot="0" vert="horz" wrap="square" lIns="36576" tIns="36576" rIns="36576" bIns="36576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100" b="1" dirty="0" smtClean="0">
                <a:effectLst/>
                <a:ea typeface="Times New Roman"/>
                <a:cs typeface="Times New Roman"/>
              </a:rPr>
              <a:t>Local technologies </a:t>
            </a:r>
            <a:endParaRPr lang="en-US" sz="1100" dirty="0" smtClean="0">
              <a:effectLst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en-US" sz="1100" dirty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100" dirty="0" smtClean="0">
                <a:effectLst/>
                <a:ea typeface="Times New Roman"/>
                <a:cs typeface="Times New Roman"/>
              </a:rPr>
              <a:t>Own invention</a:t>
            </a:r>
          </a:p>
          <a:p>
            <a:pPr algn="ctr">
              <a:spcAft>
                <a:spcPts val="0"/>
              </a:spcAft>
            </a:pPr>
            <a:r>
              <a:rPr lang="en-US" sz="1100" dirty="0" smtClean="0">
                <a:effectLst/>
                <a:ea typeface="Times New Roman"/>
                <a:cs typeface="Times New Roman"/>
              </a:rPr>
              <a:t>and other farmers</a:t>
            </a:r>
            <a:endParaRPr lang="en-US" sz="1100" dirty="0">
              <a:effectLst/>
              <a:ea typeface="Times New Roman"/>
              <a:cs typeface="Times New Roman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62918" y="4274838"/>
            <a:ext cx="413852" cy="32818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001858" y="4274838"/>
            <a:ext cx="413852" cy="32818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utoShape 60"/>
          <p:cNvSpPr>
            <a:spLocks noChangeArrowheads="1"/>
          </p:cNvSpPr>
          <p:nvPr/>
        </p:nvSpPr>
        <p:spPr bwMode="auto">
          <a:xfrm>
            <a:off x="3815412" y="4260324"/>
            <a:ext cx="1620000" cy="1904980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</a:schemeClr>
          </a:solidFill>
          <a:ln w="28575" algn="in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  <a:extLst/>
        </p:spPr>
        <p:txBody>
          <a:bodyPr rot="0" vert="horz" wrap="square" lIns="36576" tIns="36576" rIns="36576" bIns="36576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en-US" sz="1100" b="1" dirty="0" smtClean="0">
              <a:effectLst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100" b="1" dirty="0" smtClean="0">
                <a:effectLst/>
                <a:ea typeface="Times New Roman"/>
                <a:cs typeface="Times New Roman"/>
              </a:rPr>
              <a:t>Farmer technology adoption and adaptation</a:t>
            </a:r>
          </a:p>
          <a:p>
            <a:pPr algn="ctr">
              <a:spcAft>
                <a:spcPts val="0"/>
              </a:spcAft>
            </a:pPr>
            <a:endParaRPr lang="en-US" sz="1100" dirty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100" dirty="0" smtClean="0">
                <a:ea typeface="Times New Roman"/>
                <a:cs typeface="Times New Roman"/>
              </a:rPr>
              <a:t>Motivation</a:t>
            </a:r>
          </a:p>
          <a:p>
            <a:pPr algn="ctr">
              <a:spcAft>
                <a:spcPts val="0"/>
              </a:spcAft>
            </a:pPr>
            <a:endParaRPr lang="en-US" sz="1100" dirty="0" smtClean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en-US" sz="1100" dirty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100" dirty="0" smtClean="0">
                <a:ea typeface="Times New Roman"/>
                <a:cs typeface="Times New Roman"/>
              </a:rPr>
              <a:t>Trade-offs</a:t>
            </a:r>
            <a:endParaRPr lang="en-US" sz="1100" dirty="0">
              <a:ea typeface="Times New Roman"/>
              <a:cs typeface="Times New Roman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201889" y="3154809"/>
            <a:ext cx="4859596" cy="1748770"/>
            <a:chOff x="2201889" y="3154809"/>
            <a:chExt cx="4859596" cy="1748770"/>
          </a:xfrm>
        </p:grpSpPr>
        <p:cxnSp>
          <p:nvCxnSpPr>
            <p:cNvPr id="12" name="AutoShape 74"/>
            <p:cNvCxnSpPr>
              <a:cxnSpLocks noChangeShapeType="1"/>
              <a:stCxn id="5" idx="2"/>
            </p:cNvCxnSpPr>
            <p:nvPr/>
          </p:nvCxnSpPr>
          <p:spPr bwMode="auto">
            <a:xfrm>
              <a:off x="4625412" y="3694810"/>
              <a:ext cx="0" cy="565514"/>
            </a:xfrm>
            <a:prstGeom prst="straightConnector1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cxnSp>
        <p:cxnSp>
          <p:nvCxnSpPr>
            <p:cNvPr id="13" name="AutoShape 76"/>
            <p:cNvCxnSpPr>
              <a:cxnSpLocks noChangeShapeType="1"/>
            </p:cNvCxnSpPr>
            <p:nvPr/>
          </p:nvCxnSpPr>
          <p:spPr bwMode="auto">
            <a:xfrm flipH="1">
              <a:off x="5435412" y="4903579"/>
              <a:ext cx="816073" cy="0"/>
            </a:xfrm>
            <a:prstGeom prst="straightConnector1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cxnSp>
        <p:cxnSp>
          <p:nvCxnSpPr>
            <p:cNvPr id="14" name="AutoShape 77"/>
            <p:cNvCxnSpPr>
              <a:cxnSpLocks noChangeShapeType="1"/>
              <a:stCxn id="6" idx="2"/>
              <a:endCxn id="18" idx="0"/>
            </p:cNvCxnSpPr>
            <p:nvPr/>
          </p:nvCxnSpPr>
          <p:spPr bwMode="auto">
            <a:xfrm rot="5400000">
              <a:off x="5775650" y="2989003"/>
              <a:ext cx="580029" cy="1991640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rgbClr val="0070C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cxnSp>
        <p:cxnSp>
          <p:nvCxnSpPr>
            <p:cNvPr id="15" name="AutoShape 78"/>
            <p:cNvCxnSpPr>
              <a:cxnSpLocks noChangeShapeType="1"/>
              <a:stCxn id="6" idx="1"/>
              <a:endCxn id="5" idx="3"/>
            </p:cNvCxnSpPr>
            <p:nvPr/>
          </p:nvCxnSpPr>
          <p:spPr bwMode="auto">
            <a:xfrm flipH="1">
              <a:off x="5435412" y="3154809"/>
              <a:ext cx="816072" cy="1"/>
            </a:xfrm>
            <a:prstGeom prst="straightConnector1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cxnSp>
        <p:cxnSp>
          <p:nvCxnSpPr>
            <p:cNvPr id="16" name="AutoShape 79"/>
            <p:cNvCxnSpPr>
              <a:cxnSpLocks noChangeShapeType="1"/>
              <a:stCxn id="4" idx="3"/>
              <a:endCxn id="5" idx="1"/>
            </p:cNvCxnSpPr>
            <p:nvPr/>
          </p:nvCxnSpPr>
          <p:spPr bwMode="auto">
            <a:xfrm flipV="1">
              <a:off x="3011889" y="3154810"/>
              <a:ext cx="803523" cy="4811"/>
            </a:xfrm>
            <a:prstGeom prst="straightConnector1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cxnSp>
        <p:cxnSp>
          <p:nvCxnSpPr>
            <p:cNvPr id="17" name="AutoShape 82"/>
            <p:cNvCxnSpPr>
              <a:cxnSpLocks noChangeShapeType="1"/>
              <a:stCxn id="4" idx="2"/>
              <a:endCxn id="19" idx="0"/>
            </p:cNvCxnSpPr>
            <p:nvPr/>
          </p:nvCxnSpPr>
          <p:spPr bwMode="auto">
            <a:xfrm rot="16200000" flipH="1">
              <a:off x="2917728" y="2983781"/>
              <a:ext cx="575217" cy="2006895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rgbClr val="0070C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cxnSp>
        <p:cxnSp>
          <p:nvCxnSpPr>
            <p:cNvPr id="21" name="AutoShape 76"/>
            <p:cNvCxnSpPr>
              <a:cxnSpLocks noChangeShapeType="1"/>
            </p:cNvCxnSpPr>
            <p:nvPr/>
          </p:nvCxnSpPr>
          <p:spPr bwMode="auto">
            <a:xfrm>
              <a:off x="3001352" y="4903579"/>
              <a:ext cx="814060" cy="0"/>
            </a:xfrm>
            <a:prstGeom prst="straightConnector1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cxnSp>
      </p:grpSp>
      <p:grpSp>
        <p:nvGrpSpPr>
          <p:cNvPr id="2" name="Group 1"/>
          <p:cNvGrpSpPr/>
          <p:nvPr/>
        </p:nvGrpSpPr>
        <p:grpSpPr>
          <a:xfrm>
            <a:off x="2830220" y="3460222"/>
            <a:ext cx="3563967" cy="2529303"/>
            <a:chOff x="2830220" y="3460222"/>
            <a:chExt cx="3563967" cy="2529303"/>
          </a:xfrm>
        </p:grpSpPr>
        <p:sp>
          <p:nvSpPr>
            <p:cNvPr id="22" name="AutoShape 65"/>
            <p:cNvSpPr>
              <a:spLocks noChangeArrowheads="1"/>
            </p:cNvSpPr>
            <p:nvPr/>
          </p:nvSpPr>
          <p:spPr bwMode="auto">
            <a:xfrm>
              <a:off x="2830220" y="3460222"/>
              <a:ext cx="1128825" cy="1056944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  <a:alpha val="29000"/>
              </a:schemeClr>
            </a:solidFill>
            <a:ln w="9525" algn="in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000" b="1" dirty="0" smtClean="0">
                  <a:effectLst/>
                  <a:ea typeface="Times New Roman"/>
                  <a:cs typeface="Times New Roman"/>
                </a:rPr>
                <a:t>Obj. 1</a:t>
              </a:r>
              <a:endParaRPr lang="en-US" sz="1000" dirty="0">
                <a:effectLst/>
                <a:ea typeface="Times New Roman"/>
                <a:cs typeface="Times New Roman"/>
              </a:endParaRPr>
            </a:p>
          </p:txBody>
        </p:sp>
        <p:sp>
          <p:nvSpPr>
            <p:cNvPr id="23" name="AutoShape 65"/>
            <p:cNvSpPr>
              <a:spLocks noChangeArrowheads="1"/>
            </p:cNvSpPr>
            <p:nvPr/>
          </p:nvSpPr>
          <p:spPr bwMode="auto">
            <a:xfrm>
              <a:off x="5276770" y="3460222"/>
              <a:ext cx="1117416" cy="1056943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  <a:alpha val="29000"/>
              </a:schemeClr>
            </a:solidFill>
            <a:ln w="9525" algn="in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000" b="1" dirty="0" smtClean="0">
                  <a:effectLst/>
                  <a:ea typeface="Times New Roman"/>
                  <a:cs typeface="Times New Roman"/>
                </a:rPr>
                <a:t>Obj. 4</a:t>
              </a:r>
              <a:endParaRPr lang="en-US" sz="1000" dirty="0">
                <a:effectLst/>
                <a:ea typeface="Times New Roman"/>
                <a:cs typeface="Times New Roman"/>
              </a:endParaRPr>
            </a:p>
          </p:txBody>
        </p:sp>
        <p:sp>
          <p:nvSpPr>
            <p:cNvPr id="24" name="AutoShape 65"/>
            <p:cNvSpPr>
              <a:spLocks noChangeArrowheads="1"/>
            </p:cNvSpPr>
            <p:nvPr/>
          </p:nvSpPr>
          <p:spPr bwMode="auto">
            <a:xfrm>
              <a:off x="2830221" y="5092982"/>
              <a:ext cx="3563966" cy="401686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  <a:alpha val="29000"/>
              </a:schemeClr>
            </a:solidFill>
            <a:ln w="9525" algn="in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rot="0" vert="horz" wrap="square" lIns="36576" tIns="36576" rIns="36576" bIns="36576" anchor="t" anchorCtr="0" upright="1">
              <a:normAutofit/>
            </a:bodyPr>
            <a:lstStyle/>
            <a:p>
              <a:pPr>
                <a:spcAft>
                  <a:spcPts val="0"/>
                </a:spcAft>
              </a:pPr>
              <a:r>
                <a:rPr lang="en-US" sz="1000" b="1" dirty="0" smtClean="0">
                  <a:effectLst/>
                  <a:ea typeface="Times New Roman"/>
                  <a:cs typeface="Times New Roman"/>
                </a:rPr>
                <a:t>            Obj. </a:t>
              </a:r>
              <a:r>
                <a:rPr lang="en-US" sz="1000" b="1" dirty="0">
                  <a:ea typeface="Times New Roman"/>
                  <a:cs typeface="Times New Roman"/>
                </a:rPr>
                <a:t>2</a:t>
              </a:r>
              <a:r>
                <a:rPr lang="en-US" sz="1000" b="1" dirty="0" smtClean="0">
                  <a:ea typeface="Times New Roman"/>
                  <a:cs typeface="Times New Roman"/>
                </a:rPr>
                <a:t>        </a:t>
              </a:r>
              <a:endParaRPr lang="en-US" sz="1000" dirty="0">
                <a:effectLst/>
                <a:ea typeface="Times New Roman"/>
                <a:cs typeface="Times New Roman"/>
              </a:endParaRPr>
            </a:p>
          </p:txBody>
        </p:sp>
        <p:sp>
          <p:nvSpPr>
            <p:cNvPr id="25" name="AutoShape 65"/>
            <p:cNvSpPr>
              <a:spLocks noChangeArrowheads="1"/>
            </p:cNvSpPr>
            <p:nvPr/>
          </p:nvSpPr>
          <p:spPr bwMode="auto">
            <a:xfrm>
              <a:off x="2830220" y="5587839"/>
              <a:ext cx="3563966" cy="401686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40000"/>
                <a:lumOff val="60000"/>
                <a:alpha val="29000"/>
              </a:schemeClr>
            </a:solidFill>
            <a:ln w="9525" algn="in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rot="0" vert="horz" wrap="square" lIns="36576" tIns="36576" rIns="36576" bIns="36576" anchor="t" anchorCtr="0" upright="1">
              <a:normAutofit/>
            </a:bodyPr>
            <a:lstStyle/>
            <a:p>
              <a:pPr>
                <a:spcAft>
                  <a:spcPts val="0"/>
                </a:spcAft>
              </a:pPr>
              <a:r>
                <a:rPr lang="en-US" sz="1000" b="1" dirty="0" smtClean="0">
                  <a:effectLst/>
                  <a:ea typeface="Times New Roman"/>
                  <a:cs typeface="Times New Roman"/>
                </a:rPr>
                <a:t>            Obj. </a:t>
              </a:r>
              <a:r>
                <a:rPr lang="en-US" sz="1000" b="1" dirty="0" smtClean="0">
                  <a:ea typeface="Times New Roman"/>
                  <a:cs typeface="Times New Roman"/>
                </a:rPr>
                <a:t>3        </a:t>
              </a:r>
              <a:endParaRPr lang="en-US" sz="1000" dirty="0">
                <a:effectLst/>
                <a:ea typeface="Times New Roman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3878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28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0904" y="2564904"/>
            <a:ext cx="4497600" cy="33732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4300" dirty="0" smtClean="0"/>
              <a:t>Farmer motivations and objectives</a:t>
            </a:r>
            <a:endParaRPr lang="en-US" sz="4300" dirty="0"/>
          </a:p>
        </p:txBody>
      </p:sp>
      <p:pic>
        <p:nvPicPr>
          <p:cNvPr id="2" name="Picture 1" descr="IMG_035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2564904"/>
            <a:ext cx="4499992" cy="337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295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s template_ESA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Africa RISING presentations template_ESA</Template>
  <TotalTime>939</TotalTime>
  <Words>256</Words>
  <Application>Microsoft Macintosh PowerPoint</Application>
  <PresentationFormat>On-screen Show (4:3)</PresentationFormat>
  <Paragraphs>86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Africa RISING presentations template_ESA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IITA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IZeledon</dc:creator>
  <cp:lastModifiedBy>Jeroen Groot</cp:lastModifiedBy>
  <cp:revision>148</cp:revision>
  <cp:lastPrinted>2011-10-06T11:45:23Z</cp:lastPrinted>
  <dcterms:created xsi:type="dcterms:W3CDTF">2013-07-05T08:08:26Z</dcterms:created>
  <dcterms:modified xsi:type="dcterms:W3CDTF">2015-07-13T20:21:19Z</dcterms:modified>
</cp:coreProperties>
</file>